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14630400" cy="8229600"/>
  <p:notesSz cx="8229600" cy="14630400"/>
  <p:embeddedFontLst>
    <p:embeddedFont>
      <p:font typeface="Poppins"/>
      <p:regular r:id="rId20"/>
    </p:embeddedFont>
    <p:embeddedFont>
      <p:font typeface="Poppins"/>
      <p:regular r:id="rId21"/>
    </p:embeddedFont>
    <p:embeddedFont>
      <p:font typeface="Poppins"/>
      <p:regular r:id="rId22"/>
    </p:embeddedFont>
    <p:embeddedFont>
      <p:font typeface="Poppins"/>
      <p:regular r:id="rId23"/>
    </p:embeddedFont>
    <p:embeddedFont>
      <p:font typeface="Poppins"/>
      <p:regular r:id="rId24"/>
    </p:embeddedFont>
    <p:embeddedFont>
      <p:font typeface="Poppins"/>
      <p:regular r:id="rId25"/>
    </p:embeddedFont>
    <p:embeddedFont>
      <p:font typeface="Poppins"/>
      <p:regular r:id="rId26"/>
    </p:embeddedFont>
    <p:embeddedFont>
      <p:font typeface="Poppins"/>
      <p:regular r:id="rId27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20" Type="http://schemas.openxmlformats.org/officeDocument/2006/relationships/font" Target="fonts/font1.fntdata"/><Relationship Id="rId21" Type="http://schemas.openxmlformats.org/officeDocument/2006/relationships/font" Target="fonts/font2.fntdata"/><Relationship Id="rId22" Type="http://schemas.openxmlformats.org/officeDocument/2006/relationships/font" Target="fonts/font3.fntdata"/><Relationship Id="rId23" Type="http://schemas.openxmlformats.org/officeDocument/2006/relationships/font" Target="fonts/font4.fntdata"/><Relationship Id="rId24" Type="http://schemas.openxmlformats.org/officeDocument/2006/relationships/font" Target="fonts/font5.fntdata"/><Relationship Id="rId25" Type="http://schemas.openxmlformats.org/officeDocument/2006/relationships/font" Target="fonts/font6.fntdata"/><Relationship Id="rId26" Type="http://schemas.openxmlformats.org/officeDocument/2006/relationships/font" Target="fonts/font7.fntdata"/><Relationship Id="rId27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3DC3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3DC3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3DC3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3DC3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3DC3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3DC3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3DC3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3DC3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3DC3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3DC3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3DC3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3DC3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33DC3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image" Target="../media/image-11-6.png"/><Relationship Id="rId7" Type="http://schemas.openxmlformats.org/officeDocument/2006/relationships/image" Target="../media/image-11-7.png"/><Relationship Id="rId8" Type="http://schemas.openxmlformats.org/officeDocument/2006/relationships/image" Target="../media/image-11-8.png"/><Relationship Id="rId9" Type="http://schemas.openxmlformats.org/officeDocument/2006/relationships/image" Target="../media/image-11-9.png"/><Relationship Id="rId10" Type="http://schemas.openxmlformats.org/officeDocument/2006/relationships/image" Target="../media/image-11-10.png"/><Relationship Id="rId11" Type="http://schemas.openxmlformats.org/officeDocument/2006/relationships/slideLayout" Target="../slideLayouts/slideLayout12.xml"/><Relationship Id="rId1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slideLayout" Target="../slideLayouts/slideLayout9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748427"/>
            <a:ext cx="6804779" cy="179974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2888337"/>
            <a:ext cx="7556421" cy="35438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From First Call to Closing Table: </a:t>
            </a:r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29E19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 Step-by-Step Case Study of a Successful Divorce Transaction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93790" y="6772394"/>
            <a:ext cx="4977408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All The Leads Mastermind Podcast</a:t>
            </a:r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Episode #540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4023" y="903684"/>
            <a:ext cx="5148620" cy="606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After the Deal Closes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54023" y="1994297"/>
            <a:ext cx="3243977" cy="363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Immediate Follow-Up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754023" y="2551628"/>
            <a:ext cx="6324719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Send personalized thank-you cards to each party separately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754023" y="2929771"/>
            <a:ext cx="6324719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Share success recap with the referring attorney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754023" y="3307913"/>
            <a:ext cx="6324719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Document case notes and lessons learned for your systems</a:t>
            </a:r>
            <a:endParaRPr lang="en-US" sz="1500" dirty="0"/>
          </a:p>
        </p:txBody>
      </p:sp>
      <p:pic>
        <p:nvPicPr>
          <p:cNvPr id="7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558" y="3836313"/>
            <a:ext cx="4245650" cy="327136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559278" y="1994297"/>
            <a:ext cx="4906447" cy="3634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Long-Term Relationship Building</a:t>
            </a:r>
            <a:endParaRPr lang="en-US" sz="2250" dirty="0"/>
          </a:p>
        </p:txBody>
      </p:sp>
      <p:sp>
        <p:nvSpPr>
          <p:cNvPr id="9" name="Shape 6"/>
          <p:cNvSpPr/>
          <p:nvPr/>
        </p:nvSpPr>
        <p:spPr>
          <a:xfrm>
            <a:off x="7559278" y="2575917"/>
            <a:ext cx="6324719" cy="1240512"/>
          </a:xfrm>
          <a:prstGeom prst="roundRect">
            <a:avLst>
              <a:gd name="adj" fmla="val 6565"/>
            </a:avLst>
          </a:prstGeom>
          <a:solidFill>
            <a:srgbClr val="033DC3"/>
          </a:solidFill>
          <a:ln w="22860">
            <a:solidFill>
              <a:srgbClr val="F29E19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7775972" y="2792611"/>
            <a:ext cx="2715697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Attorney Relationship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7775972" y="3289459"/>
            <a:ext cx="5891332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Schedule quarterly check-ins to maintain referral pipeline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7559278" y="4010263"/>
            <a:ext cx="6324719" cy="1240512"/>
          </a:xfrm>
          <a:prstGeom prst="roundRect">
            <a:avLst>
              <a:gd name="adj" fmla="val 6565"/>
            </a:avLst>
          </a:prstGeom>
          <a:solidFill>
            <a:srgbClr val="033DC3"/>
          </a:solidFill>
          <a:ln w="22860">
            <a:solidFill>
              <a:srgbClr val="39B27E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7775972" y="4226957"/>
            <a:ext cx="242387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Client Nurturing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7775972" y="4723805"/>
            <a:ext cx="5891332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Add both parties to your life-event nurture campaign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7559278" y="5444609"/>
            <a:ext cx="6324719" cy="1240512"/>
          </a:xfrm>
          <a:prstGeom prst="roundRect">
            <a:avLst>
              <a:gd name="adj" fmla="val 6565"/>
            </a:avLst>
          </a:prstGeom>
          <a:solidFill>
            <a:srgbClr val="033DC3"/>
          </a:solidFill>
          <a:ln w="22860">
            <a:solidFill>
              <a:srgbClr val="F29E19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7775972" y="5661303"/>
            <a:ext cx="242387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Case Study</a:t>
            </a:r>
            <a:endParaRPr lang="en-US" sz="1900" dirty="0"/>
          </a:p>
        </p:txBody>
      </p:sp>
      <p:sp>
        <p:nvSpPr>
          <p:cNvPr id="17" name="Text 14"/>
          <p:cNvSpPr/>
          <p:nvPr/>
        </p:nvSpPr>
        <p:spPr>
          <a:xfrm>
            <a:off x="7775972" y="6158151"/>
            <a:ext cx="5891332" cy="3102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With permission, use anonymized success story in marketing</a:t>
            </a:r>
            <a:endParaRPr lang="en-US" sz="15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2474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5 Key Takeaways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423511" y="2466975"/>
            <a:ext cx="326898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Equal Communication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957393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Always assume both parties need identical information and updates throughout the process.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492" y="3336369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1987153"/>
            <a:ext cx="32958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Data-Based Language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2477572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Use neutral, market-focused language in every conversation to avoid appearing partial.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010" y="3071693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3906441"/>
            <a:ext cx="37674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Thorough Documentation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396859"/>
            <a:ext cx="378535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Document all agreements, conversations, and decisions to prevent disputes later.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423" y="475845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37790" y="5825728"/>
            <a:ext cx="306300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Attorney Partnership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937790" y="6316147"/>
            <a:ext cx="3898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Lean on legal professionals for conflict resolution rather than attempting to mediate yourself.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0564" y="6065520"/>
            <a:ext cx="339328" cy="42422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704856" y="5345906"/>
            <a:ext cx="29876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Professional Closure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5836325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End professionally, </a:t>
            </a:r>
            <a:pPr algn="r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even when the process was messy</a:t>
            </a:r>
            <a:pPr algn="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, to preserve referral opportunities.</a:t>
            </a:r>
            <a:endParaRPr lang="en-US" sz="17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0595" y="5186720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880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1647" y="2884646"/>
            <a:ext cx="7012305" cy="5655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Action Steps for Your Business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791647" y="3721537"/>
            <a:ext cx="6455688" cy="542806"/>
          </a:xfrm>
          <a:prstGeom prst="roundRect">
            <a:avLst>
              <a:gd name="adj" fmla="val 480065"/>
            </a:avLst>
          </a:prstGeom>
          <a:solidFill>
            <a:srgbClr val="F29E19"/>
          </a:solidFill>
          <a:ln w="7620">
            <a:solidFill>
              <a:srgbClr val="D88400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3883819" y="3823335"/>
            <a:ext cx="271343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1</a:t>
            </a:r>
            <a:endParaRPr lang="en-US" sz="2100" dirty="0"/>
          </a:p>
        </p:txBody>
      </p:sp>
      <p:sp>
        <p:nvSpPr>
          <p:cNvPr id="6" name="Text 3"/>
          <p:cNvSpPr/>
          <p:nvPr/>
        </p:nvSpPr>
        <p:spPr>
          <a:xfrm>
            <a:off x="972503" y="4445198"/>
            <a:ext cx="3683198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Create Divorce Listing Checklist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72503" y="4836438"/>
            <a:ext cx="6093976" cy="579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Develop a comprehensive procedure document covering all special considerations for divorce transactions.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7382947" y="3721537"/>
            <a:ext cx="6455807" cy="542806"/>
          </a:xfrm>
          <a:prstGeom prst="roundRect">
            <a:avLst>
              <a:gd name="adj" fmla="val 480065"/>
            </a:avLst>
          </a:prstGeom>
          <a:solidFill>
            <a:srgbClr val="39B27E"/>
          </a:solidFill>
          <a:ln w="7620">
            <a:solidFill>
              <a:srgbClr val="1F986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10475119" y="3823335"/>
            <a:ext cx="271343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2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7563803" y="4445198"/>
            <a:ext cx="2380655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Draft First Call Script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63803" y="4836438"/>
            <a:ext cx="6094095" cy="579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Prepare neutral phrasing templates to ensure you establish proper boundaries from the first contact.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791647" y="5732026"/>
            <a:ext cx="6455688" cy="542806"/>
          </a:xfrm>
          <a:prstGeom prst="roundRect">
            <a:avLst>
              <a:gd name="adj" fmla="val 480065"/>
            </a:avLst>
          </a:prstGeom>
          <a:solidFill>
            <a:srgbClr val="F29E19"/>
          </a:solidFill>
          <a:ln w="7620">
            <a:solidFill>
              <a:srgbClr val="D88400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3883819" y="5833824"/>
            <a:ext cx="271343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3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972503" y="6455688"/>
            <a:ext cx="3605451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Build Attorney Recap Template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972503" y="6846927"/>
            <a:ext cx="6093976" cy="579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Design a professional post-closing email template to strengthen attorney referral relationships.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7382947" y="5732026"/>
            <a:ext cx="6455807" cy="542806"/>
          </a:xfrm>
          <a:prstGeom prst="roundRect">
            <a:avLst>
              <a:gd name="adj" fmla="val 480065"/>
            </a:avLst>
          </a:prstGeom>
          <a:solidFill>
            <a:srgbClr val="39B27E"/>
          </a:solidFill>
          <a:ln w="7620">
            <a:solidFill>
              <a:srgbClr val="1F9864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475119" y="5833824"/>
            <a:ext cx="271343" cy="3392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4</a:t>
            </a:r>
            <a:endParaRPr lang="en-US" sz="2100" dirty="0"/>
          </a:p>
        </p:txBody>
      </p:sp>
      <p:sp>
        <p:nvSpPr>
          <p:cNvPr id="18" name="Text 15"/>
          <p:cNvSpPr/>
          <p:nvPr/>
        </p:nvSpPr>
        <p:spPr>
          <a:xfrm>
            <a:off x="7563803" y="6455688"/>
            <a:ext cx="3398996" cy="2827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Set Up Quarterly Touchpoints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7563803" y="6846927"/>
            <a:ext cx="6094095" cy="579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Implement automation for regular check-ins with legal referral partners to maintain visibility.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9686"/>
            <a:ext cx="90376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Resources to Implement Today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75441"/>
            <a:ext cx="3434953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Free Template Pack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93790" y="3227546"/>
            <a:ext cx="82841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Download our complete set of divorce transaction templates: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94522"/>
            <a:ext cx="82841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Initial consultation checklist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236720"/>
            <a:ext cx="82841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Neutral communication scripts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678918"/>
            <a:ext cx="82841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Attorney partnership agreements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121116"/>
            <a:ext cx="82841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Post-transaction follow-up templates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710833"/>
            <a:ext cx="7275076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Available at: </a:t>
            </a:r>
            <a:pPr algn="l" indent="0" marL="0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F29E19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alltheleads.com/divorce540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793790" y="6362938"/>
            <a:ext cx="82841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38943" y="2603778"/>
            <a:ext cx="4205168" cy="28034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19062"/>
            <a:ext cx="99742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Why This Matters to Your Business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81469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F29E19"/>
          </a:solidFill>
          <a:ln w="7620">
            <a:solidFill>
              <a:srgbClr val="D8840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High Stakes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8224" y="3906322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Divorce listings represent high-emotion, high-risk, but ultimately high-reward transactions in your business.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181469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39B27E"/>
          </a:solidFill>
          <a:ln w="7620">
            <a:solidFill>
              <a:srgbClr val="1F9864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51396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Costly Missteps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51396" y="3906322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One wrong move can cost you trust,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and potentially the entire deal,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with both parties.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181469"/>
            <a:ext cx="4196358" cy="2410897"/>
          </a:xfrm>
          <a:prstGeom prst="roundRect">
            <a:avLst>
              <a:gd name="adj" fmla="val 3952"/>
            </a:avLst>
          </a:prstGeom>
          <a:solidFill>
            <a:srgbClr val="F29E19"/>
          </a:solidFill>
          <a:ln w="7620">
            <a:solidFill>
              <a:srgbClr val="D8840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74568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Skill Building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74568" y="3906322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Mastering these situations builds valuable expertise that sets you apart from competitors.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84751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Learn exactly how to navigate these challenging transactions from initial contact to successful closing.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9381" y="596622"/>
            <a:ext cx="3525917" cy="4406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Case Overview</a:t>
            </a:r>
            <a:endParaRPr lang="en-US" sz="2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9381" y="1407319"/>
            <a:ext cx="6383774" cy="638377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494865" y="1407319"/>
            <a:ext cx="6383774" cy="899517"/>
          </a:xfrm>
          <a:prstGeom prst="roundRect">
            <a:avLst>
              <a:gd name="adj" fmla="val 6585"/>
            </a:avLst>
          </a:prstGeom>
          <a:solidFill>
            <a:srgbClr val="033DC3"/>
          </a:solidFill>
          <a:ln w="15240">
            <a:solidFill>
              <a:srgbClr val="F29E1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651075" y="1563529"/>
            <a:ext cx="1762958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The Source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7651075" y="1924883"/>
            <a:ext cx="6071354" cy="225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Referral from a divorce attorney in your professional network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7494865" y="2447806"/>
            <a:ext cx="6383774" cy="899517"/>
          </a:xfrm>
          <a:prstGeom prst="roundRect">
            <a:avLst>
              <a:gd name="adj" fmla="val 6585"/>
            </a:avLst>
          </a:prstGeom>
          <a:solidFill>
            <a:srgbClr val="033DC3"/>
          </a:solidFill>
          <a:ln w="15240">
            <a:solidFill>
              <a:srgbClr val="39B27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651075" y="2604016"/>
            <a:ext cx="1762958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The Situation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651075" y="2965371"/>
            <a:ext cx="6071354" cy="225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Spouses in early stages of separation with unequal communication patterns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7494865" y="3488293"/>
            <a:ext cx="6383774" cy="899517"/>
          </a:xfrm>
          <a:prstGeom prst="roundRect">
            <a:avLst>
              <a:gd name="adj" fmla="val 6585"/>
            </a:avLst>
          </a:prstGeom>
          <a:solidFill>
            <a:srgbClr val="033DC3"/>
          </a:solidFill>
          <a:ln w="15240">
            <a:solidFill>
              <a:srgbClr val="F29E1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651075" y="3644503"/>
            <a:ext cx="1762958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Key Challenges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7651075" y="4005858"/>
            <a:ext cx="6071354" cy="225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Emotional tension, disagreements over minor repairs, communication barriers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7494865" y="4528780"/>
            <a:ext cx="6383774" cy="899517"/>
          </a:xfrm>
          <a:prstGeom prst="roundRect">
            <a:avLst>
              <a:gd name="adj" fmla="val 6585"/>
            </a:avLst>
          </a:prstGeom>
          <a:solidFill>
            <a:srgbClr val="033DC3"/>
          </a:solidFill>
          <a:ln w="15240">
            <a:solidFill>
              <a:srgbClr val="39B27E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7651075" y="4684990"/>
            <a:ext cx="1762958" cy="2203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Final Outcome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7651075" y="5046345"/>
            <a:ext cx="6071354" cy="2257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50"/>
              </a:lnSpc>
              <a:buNone/>
            </a:pPr>
            <a:r>
              <a:rPr lang="en-US" sz="11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Smooth sale, positive feedback from both parties, strengthened attorney relationship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212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Step 1: The First Call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4452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Scenario: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Wife calls first, husband is unaware of potential listing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62582"/>
            <a:ext cx="4347567" cy="90725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20604" y="3696653"/>
            <a:ext cx="28564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Establish Neutrality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4187071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"Thanks for reaching out. My job is to make this process as fair and smooth as possible for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both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of you."</a:t>
            </a:r>
            <a:endParaRPr lang="en-US" sz="1750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57" y="2562582"/>
            <a:ext cx="4347567" cy="9072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68171" y="36966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Assess Situation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368171" y="4187071"/>
            <a:ext cx="389393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"Has your spouse or attorney discussed the home sale yet?"</a:t>
            </a:r>
            <a:endParaRPr lang="en-US" sz="17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24" y="2562582"/>
            <a:ext cx="4347567" cy="90725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715738" y="3696653"/>
            <a:ext cx="358699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Get Proper Authorization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9715738" y="4187071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Offer to wait for written approval or attorney coordination before proceeding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793790" y="6120646"/>
            <a:ext cx="13042821" cy="1326713"/>
          </a:xfrm>
          <a:prstGeom prst="roundRect">
            <a:avLst>
              <a:gd name="adj" fmla="val 7181"/>
            </a:avLst>
          </a:prstGeom>
          <a:solidFill>
            <a:srgbClr val="910D0D"/>
          </a:solidFill>
          <a:ln/>
        </p:spPr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4" y="6464737"/>
            <a:ext cx="283488" cy="226814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530906" y="6404134"/>
            <a:ext cx="1207889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Never do this: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Don't offer advice about divorce terms or assume one party can decide unilaterally about the property.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60083"/>
            <a:ext cx="6844427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Step 2: Set Ground Rules Early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280190" y="1499235"/>
            <a:ext cx="7556421" cy="1381482"/>
          </a:xfrm>
          <a:prstGeom prst="roundRect">
            <a:avLst>
              <a:gd name="adj" fmla="val 5517"/>
            </a:avLst>
          </a:prstGeom>
          <a:solidFill>
            <a:srgbClr val="033DC3"/>
          </a:solidFill>
          <a:ln w="22860">
            <a:solidFill>
              <a:srgbClr val="F29E19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03050" y="1522095"/>
            <a:ext cx="725805" cy="1335762"/>
          </a:xfrm>
          <a:prstGeom prst="roundRect">
            <a:avLst>
              <a:gd name="adj" fmla="val 6721"/>
            </a:avLst>
          </a:prstGeom>
          <a:solidFill>
            <a:srgbClr val="F29E19"/>
          </a:solidFill>
          <a:ln/>
        </p:spPr>
      </p:sp>
      <p:sp>
        <p:nvSpPr>
          <p:cNvPr id="6" name="Text 3"/>
          <p:cNvSpPr/>
          <p:nvPr/>
        </p:nvSpPr>
        <p:spPr>
          <a:xfrm>
            <a:off x="6526054" y="2019895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7210306" y="1703546"/>
            <a:ext cx="271855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Schedule Joint Meeting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210306" y="2095857"/>
            <a:ext cx="6603444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Arrange a call, Zoom meeting, or in-person discussion with both parties (or their attorneys) present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6280190" y="3062168"/>
            <a:ext cx="7556421" cy="1381482"/>
          </a:xfrm>
          <a:prstGeom prst="roundRect">
            <a:avLst>
              <a:gd name="adj" fmla="val 5517"/>
            </a:avLst>
          </a:prstGeom>
          <a:solidFill>
            <a:srgbClr val="033DC3"/>
          </a:solidFill>
          <a:ln w="22860">
            <a:solidFill>
              <a:srgbClr val="39B27E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303050" y="3085028"/>
            <a:ext cx="725805" cy="1335762"/>
          </a:xfrm>
          <a:prstGeom prst="roundRect">
            <a:avLst>
              <a:gd name="adj" fmla="val 6721"/>
            </a:avLst>
          </a:prstGeom>
          <a:solidFill>
            <a:srgbClr val="39B27E"/>
          </a:solidFill>
          <a:ln/>
        </p:spPr>
      </p:sp>
      <p:sp>
        <p:nvSpPr>
          <p:cNvPr id="11" name="Text 8"/>
          <p:cNvSpPr/>
          <p:nvPr/>
        </p:nvSpPr>
        <p:spPr>
          <a:xfrm>
            <a:off x="6526054" y="3582829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2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7210306" y="3266480"/>
            <a:ext cx="4043005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Establish Communication Protocol</a:t>
            </a:r>
            <a:endParaRPr lang="en-US" sz="1750" dirty="0"/>
          </a:p>
        </p:txBody>
      </p:sp>
      <p:sp>
        <p:nvSpPr>
          <p:cNvPr id="13" name="Text 10"/>
          <p:cNvSpPr/>
          <p:nvPr/>
        </p:nvSpPr>
        <p:spPr>
          <a:xfrm>
            <a:off x="7210306" y="3658791"/>
            <a:ext cx="6603444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Determine preferred format: email thread, CRM updates, or text group that includes both parties</a:t>
            </a:r>
            <a:endParaRPr lang="en-US" sz="1400" dirty="0"/>
          </a:p>
        </p:txBody>
      </p:sp>
      <p:sp>
        <p:nvSpPr>
          <p:cNvPr id="14" name="Shape 11"/>
          <p:cNvSpPr/>
          <p:nvPr/>
        </p:nvSpPr>
        <p:spPr>
          <a:xfrm>
            <a:off x="6280190" y="4625102"/>
            <a:ext cx="7556421" cy="1381482"/>
          </a:xfrm>
          <a:prstGeom prst="roundRect">
            <a:avLst>
              <a:gd name="adj" fmla="val 5517"/>
            </a:avLst>
          </a:prstGeom>
          <a:solidFill>
            <a:srgbClr val="033DC3"/>
          </a:solidFill>
          <a:ln w="22860">
            <a:solidFill>
              <a:srgbClr val="F29E19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6303050" y="4647962"/>
            <a:ext cx="725805" cy="1335762"/>
          </a:xfrm>
          <a:prstGeom prst="roundRect">
            <a:avLst>
              <a:gd name="adj" fmla="val 6721"/>
            </a:avLst>
          </a:prstGeom>
          <a:solidFill>
            <a:srgbClr val="F29E19"/>
          </a:solidFill>
          <a:ln/>
        </p:spPr>
      </p:sp>
      <p:sp>
        <p:nvSpPr>
          <p:cNvPr id="16" name="Text 13"/>
          <p:cNvSpPr/>
          <p:nvPr/>
        </p:nvSpPr>
        <p:spPr>
          <a:xfrm>
            <a:off x="6526054" y="514576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3</a:t>
            </a:r>
            <a:endParaRPr lang="en-US" sz="2100" dirty="0"/>
          </a:p>
        </p:txBody>
      </p:sp>
      <p:sp>
        <p:nvSpPr>
          <p:cNvPr id="17" name="Text 14"/>
          <p:cNvSpPr/>
          <p:nvPr/>
        </p:nvSpPr>
        <p:spPr>
          <a:xfrm>
            <a:off x="7210306" y="4829413"/>
            <a:ext cx="2948940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Define Decision Authority</a:t>
            </a:r>
            <a:endParaRPr lang="en-US" sz="1750" dirty="0"/>
          </a:p>
        </p:txBody>
      </p:sp>
      <p:sp>
        <p:nvSpPr>
          <p:cNvPr id="18" name="Text 15"/>
          <p:cNvSpPr/>
          <p:nvPr/>
        </p:nvSpPr>
        <p:spPr>
          <a:xfrm>
            <a:off x="7210306" y="5221724"/>
            <a:ext cx="6603444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Clarify who approves showings, responds to offers, and will be present for inspections</a:t>
            </a:r>
            <a:endParaRPr lang="en-US" sz="1400" dirty="0"/>
          </a:p>
        </p:txBody>
      </p:sp>
      <p:sp>
        <p:nvSpPr>
          <p:cNvPr id="19" name="Shape 16"/>
          <p:cNvSpPr/>
          <p:nvPr/>
        </p:nvSpPr>
        <p:spPr>
          <a:xfrm>
            <a:off x="6280190" y="6188035"/>
            <a:ext cx="7556421" cy="1381482"/>
          </a:xfrm>
          <a:prstGeom prst="roundRect">
            <a:avLst>
              <a:gd name="adj" fmla="val 5517"/>
            </a:avLst>
          </a:prstGeom>
          <a:solidFill>
            <a:srgbClr val="033DC3"/>
          </a:solidFill>
          <a:ln w="22860">
            <a:solidFill>
              <a:srgbClr val="39B27E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6303050" y="6210895"/>
            <a:ext cx="725805" cy="1335762"/>
          </a:xfrm>
          <a:prstGeom prst="roundRect">
            <a:avLst>
              <a:gd name="adj" fmla="val 6721"/>
            </a:avLst>
          </a:prstGeom>
          <a:solidFill>
            <a:srgbClr val="39B27E"/>
          </a:solidFill>
          <a:ln/>
        </p:spPr>
      </p:sp>
      <p:sp>
        <p:nvSpPr>
          <p:cNvPr id="21" name="Text 18"/>
          <p:cNvSpPr/>
          <p:nvPr/>
        </p:nvSpPr>
        <p:spPr>
          <a:xfrm>
            <a:off x="6526054" y="6708696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4</a:t>
            </a:r>
            <a:endParaRPr lang="en-US" sz="2100" dirty="0"/>
          </a:p>
        </p:txBody>
      </p:sp>
      <p:sp>
        <p:nvSpPr>
          <p:cNvPr id="22" name="Text 19"/>
          <p:cNvSpPr/>
          <p:nvPr/>
        </p:nvSpPr>
        <p:spPr>
          <a:xfrm>
            <a:off x="7210306" y="6392347"/>
            <a:ext cx="2534722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Document Everything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7210306" y="6784658"/>
            <a:ext cx="6603444" cy="580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Follow up with a written summary of expectations and agreements to prevent future disputes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8310"/>
            <a:ext cx="10654665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Step 3: Listing Prep with Reluctant Sellers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93790" y="1916430"/>
            <a:ext cx="3062168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The Challenge: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93790" y="2503289"/>
            <a:ext cx="6272451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Neither party wants to invest time or money into preparing the property.</a:t>
            </a:r>
            <a:endParaRPr lang="en-US" sz="16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3386257"/>
            <a:ext cx="4082891" cy="384536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571780" y="1916430"/>
            <a:ext cx="3062168" cy="3827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Effective Solutions: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7571780" y="2503289"/>
            <a:ext cx="6272451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Offer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neutral vendors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without pushing your personal preferences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1780" y="3228142"/>
            <a:ext cx="6272451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Frame recommendations objectively: </a:t>
            </a:r>
            <a:pPr algn="l" indent="0" marL="0">
              <a:lnSpc>
                <a:spcPts val="2550"/>
              </a:lnSpc>
              <a:buNone/>
            </a:pPr>
            <a:r>
              <a:rPr lang="en-US" sz="1600" i="1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"Buyers in this market will expect..."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1780" y="3952994"/>
            <a:ext cx="6272451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Focus on </a:t>
            </a:r>
            <a:pPr algn="l" indent="0" marL="0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light staging &amp; curb appeal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over major investments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1780" y="4677847"/>
            <a:ext cx="6272451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Present cost-benefit analysis showing potential ROI for minimal improvements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571780" y="5402699"/>
            <a:ext cx="6272451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Use market data to support recommendations, not personal opinions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0871"/>
            <a:ext cx="125778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Step 4: Marketing the Property Respectfully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413278"/>
            <a:ext cx="4196358" cy="4565452"/>
          </a:xfrm>
          <a:prstGeom prst="roundRect">
            <a:avLst>
              <a:gd name="adj" fmla="val 2270"/>
            </a:avLst>
          </a:prstGeom>
          <a:solidFill>
            <a:srgbClr val="F29E19"/>
          </a:solidFill>
          <a:ln w="7620">
            <a:solidFill>
              <a:srgbClr val="F29E19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264771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29E19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390" y="2796540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3554968"/>
            <a:ext cx="302502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Neutral Presentation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045387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No mention of divorce situation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28224" y="4850487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Avoid "motivated seller" language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1028224" y="5655588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Focus on property features, not circumstances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5216962" y="2413278"/>
            <a:ext cx="4196358" cy="4565452"/>
          </a:xfrm>
          <a:prstGeom prst="roundRect">
            <a:avLst>
              <a:gd name="adj" fmla="val 2270"/>
            </a:avLst>
          </a:prstGeom>
          <a:solidFill>
            <a:srgbClr val="F29E19"/>
          </a:solidFill>
          <a:ln w="7620">
            <a:solidFill>
              <a:srgbClr val="39B27E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5451396" y="264771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9B27E"/>
          </a:solidFill>
          <a:ln/>
        </p:spPr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562" y="2796540"/>
            <a:ext cx="306110" cy="38266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5451396" y="3554968"/>
            <a:ext cx="350472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Considerate Scheduling</a:t>
            </a:r>
            <a:endParaRPr lang="en-US" sz="2200" dirty="0"/>
          </a:p>
        </p:txBody>
      </p:sp>
      <p:sp>
        <p:nvSpPr>
          <p:cNvPr id="14" name="Text 10"/>
          <p:cNvSpPr/>
          <p:nvPr/>
        </p:nvSpPr>
        <p:spPr>
          <a:xfrm>
            <a:off x="5451396" y="4045387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Block off emotionally significant dates</a:t>
            </a:r>
            <a:endParaRPr lang="en-US" sz="1750" dirty="0"/>
          </a:p>
        </p:txBody>
      </p:sp>
      <p:sp>
        <p:nvSpPr>
          <p:cNvPr id="15" name="Text 11"/>
          <p:cNvSpPr/>
          <p:nvPr/>
        </p:nvSpPr>
        <p:spPr>
          <a:xfrm>
            <a:off x="5451396" y="4850487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Give both parties visibility into showing schedule</a:t>
            </a:r>
            <a:endParaRPr lang="en-US" sz="1750" dirty="0"/>
          </a:p>
        </p:txBody>
      </p:sp>
      <p:sp>
        <p:nvSpPr>
          <p:cNvPr id="16" name="Text 12"/>
          <p:cNvSpPr/>
          <p:nvPr/>
        </p:nvSpPr>
        <p:spPr>
          <a:xfrm>
            <a:off x="5451396" y="5655588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Send calendar invites to both spouses</a:t>
            </a:r>
            <a:endParaRPr lang="en-US" sz="1750" dirty="0"/>
          </a:p>
        </p:txBody>
      </p:sp>
      <p:sp>
        <p:nvSpPr>
          <p:cNvPr id="17" name="Shape 13"/>
          <p:cNvSpPr/>
          <p:nvPr/>
        </p:nvSpPr>
        <p:spPr>
          <a:xfrm>
            <a:off x="9640133" y="2413278"/>
            <a:ext cx="4196358" cy="4565452"/>
          </a:xfrm>
          <a:prstGeom prst="roundRect">
            <a:avLst>
              <a:gd name="adj" fmla="val 2270"/>
            </a:avLst>
          </a:prstGeom>
          <a:solidFill>
            <a:srgbClr val="F29E19"/>
          </a:solidFill>
          <a:ln w="7620">
            <a:solidFill>
              <a:srgbClr val="F29E19"/>
            </a:solidFill>
            <a:prstDash val="solid"/>
          </a:ln>
        </p:spPr>
      </p:sp>
      <p:sp>
        <p:nvSpPr>
          <p:cNvPr id="18" name="Shape 14"/>
          <p:cNvSpPr/>
          <p:nvPr/>
        </p:nvSpPr>
        <p:spPr>
          <a:xfrm>
            <a:off x="9874568" y="264771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F29E19"/>
          </a:solidFill>
          <a:ln/>
        </p:spPr>
      </p:sp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734" y="2796540"/>
            <a:ext cx="306110" cy="382667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874568" y="3554968"/>
            <a:ext cx="29085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0000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Thoughtful Imagery</a:t>
            </a:r>
            <a:endParaRPr lang="en-US" sz="2200" dirty="0"/>
          </a:p>
        </p:txBody>
      </p:sp>
      <p:sp>
        <p:nvSpPr>
          <p:cNvPr id="21" name="Text 16"/>
          <p:cNvSpPr/>
          <p:nvPr/>
        </p:nvSpPr>
        <p:spPr>
          <a:xfrm>
            <a:off x="9874568" y="4045387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Remove personal/family photos before shooting</a:t>
            </a:r>
            <a:endParaRPr lang="en-US" sz="1750" dirty="0"/>
          </a:p>
        </p:txBody>
      </p:sp>
      <p:sp>
        <p:nvSpPr>
          <p:cNvPr id="22" name="Text 17"/>
          <p:cNvSpPr/>
          <p:nvPr/>
        </p:nvSpPr>
        <p:spPr>
          <a:xfrm>
            <a:off x="9874568" y="4850487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Get approval from both parties for marketing materials</a:t>
            </a:r>
            <a:endParaRPr lang="en-US" sz="1750" dirty="0"/>
          </a:p>
        </p:txBody>
      </p:sp>
      <p:sp>
        <p:nvSpPr>
          <p:cNvPr id="23" name="Text 18"/>
          <p:cNvSpPr/>
          <p:nvPr/>
        </p:nvSpPr>
        <p:spPr>
          <a:xfrm>
            <a:off x="9874568" y="6018490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Present home as neutral, welcoming space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56047"/>
            <a:ext cx="7556421" cy="10632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Step 5: Handling Offer Disagreements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6280190" y="2074426"/>
            <a:ext cx="7556421" cy="637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Scenario: One party wants to accept an offer, the other wants to counter</a:t>
            </a:r>
            <a:endParaRPr lang="en-US" sz="2000" dirty="0"/>
          </a:p>
        </p:txBody>
      </p:sp>
      <p:sp>
        <p:nvSpPr>
          <p:cNvPr id="5" name="Shape 2"/>
          <p:cNvSpPr/>
          <p:nvPr/>
        </p:nvSpPr>
        <p:spPr>
          <a:xfrm>
            <a:off x="6280190" y="2967276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F29E19"/>
          </a:solidFill>
          <a:ln w="7620">
            <a:solidFill>
              <a:srgbClr val="D88400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832878" y="3025735"/>
            <a:ext cx="2631519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Focus on Objective Data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832878" y="3393519"/>
            <a:ext cx="7003733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"Let's look at the numbers objectively and review what similar properties have sold for recently."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6280190" y="4278035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39B27E"/>
          </a:solidFill>
          <a:ln w="7620">
            <a:solidFill>
              <a:srgbClr val="1F9864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832878" y="4336494"/>
            <a:ext cx="2942272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Present Complete Analysis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6832878" y="4704278"/>
            <a:ext cx="7003733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Provide net sheets, days-on-market statistics, and risk assessment of waiting for a better offer.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6280190" y="5588794"/>
            <a:ext cx="382667" cy="382667"/>
          </a:xfrm>
          <a:prstGeom prst="roundRect">
            <a:avLst>
              <a:gd name="adj" fmla="val 18672"/>
            </a:avLst>
          </a:prstGeom>
          <a:solidFill>
            <a:srgbClr val="F29E19"/>
          </a:solidFill>
          <a:ln w="7620">
            <a:solidFill>
              <a:srgbClr val="D88400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832878" y="5647253"/>
            <a:ext cx="3445312" cy="265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Suggest Professional Mediation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6832878" y="6015037"/>
            <a:ext cx="7003733" cy="544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If agreement can't be reached, recommend involving attorneys rather than taking sides.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6280190" y="6750725"/>
            <a:ext cx="7556421" cy="722709"/>
          </a:xfrm>
          <a:prstGeom prst="roundRect">
            <a:avLst>
              <a:gd name="adj" fmla="val 9887"/>
            </a:avLst>
          </a:prstGeom>
          <a:solidFill>
            <a:srgbClr val="4B3F02"/>
          </a:solidFill>
          <a:ln/>
        </p:spPr>
      </p:sp>
      <p:pic>
        <p:nvPicPr>
          <p:cNvPr id="1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211" y="7004923"/>
            <a:ext cx="212646" cy="170021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6832878" y="6963251"/>
            <a:ext cx="6833711" cy="272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Critical mistake to avoid: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Never say "I think </a:t>
            </a:r>
            <a:pPr algn="l" indent="0" marL="0">
              <a:lnSpc>
                <a:spcPts val="2100"/>
              </a:lnSpc>
              <a:buNone/>
            </a:pPr>
            <a:r>
              <a:rPr lang="en-US" sz="1300" i="1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you're</a:t>
            </a:r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right" to either party.</a:t>
            </a:r>
            <a:endParaRPr lang="en-US" sz="13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218" y="620792"/>
            <a:ext cx="7077432" cy="6349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Step 6: Closing with Dignity</a:t>
            </a:r>
            <a:endParaRPr lang="en-US" sz="4000" dirty="0"/>
          </a:p>
        </p:txBody>
      </p:sp>
      <p:sp>
        <p:nvSpPr>
          <p:cNvPr id="3" name="Shape 1"/>
          <p:cNvSpPr/>
          <p:nvPr/>
        </p:nvSpPr>
        <p:spPr>
          <a:xfrm>
            <a:off x="1095018" y="2170152"/>
            <a:ext cx="6143863" cy="203121"/>
          </a:xfrm>
          <a:prstGeom prst="roundRect">
            <a:avLst>
              <a:gd name="adj" fmla="val 42017"/>
            </a:avLst>
          </a:prstGeom>
          <a:solidFill>
            <a:srgbClr val="F29E19"/>
          </a:solidFill>
          <a:ln w="7620">
            <a:solidFill>
              <a:srgbClr val="D88400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90218" y="1966913"/>
            <a:ext cx="609600" cy="609600"/>
          </a:xfrm>
          <a:prstGeom prst="roundRect">
            <a:avLst>
              <a:gd name="adj" fmla="val 75000"/>
            </a:avLst>
          </a:prstGeom>
          <a:solidFill>
            <a:srgbClr val="F29E19"/>
          </a:solidFill>
          <a:ln w="7620">
            <a:solidFill>
              <a:srgbClr val="D88400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618" y="2081212"/>
            <a:ext cx="304800" cy="3810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3338" y="2779633"/>
            <a:ext cx="4156829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Maintain Equal Communication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993338" y="3218974"/>
            <a:ext cx="6042541" cy="1300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Keep each party informed in real time: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 Inspection results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 Appraisal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 Closing preparations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7696200" y="1865352"/>
            <a:ext cx="6143863" cy="203121"/>
          </a:xfrm>
          <a:prstGeom prst="roundRect">
            <a:avLst>
              <a:gd name="adj" fmla="val 42017"/>
            </a:avLst>
          </a:prstGeom>
          <a:solidFill>
            <a:srgbClr val="39B27E"/>
          </a:solidFill>
          <a:ln w="7620">
            <a:solidFill>
              <a:srgbClr val="1F9864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391400" y="1662113"/>
            <a:ext cx="609600" cy="609600"/>
          </a:xfrm>
          <a:prstGeom prst="roundRect">
            <a:avLst>
              <a:gd name="adj" fmla="val 75000"/>
            </a:avLst>
          </a:prstGeom>
          <a:solidFill>
            <a:srgbClr val="39B27E"/>
          </a:solidFill>
          <a:ln w="7620">
            <a:solidFill>
              <a:srgbClr val="1F9864"/>
            </a:solidFill>
            <a:prstDash val="solid"/>
          </a:ln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776413"/>
            <a:ext cx="304800" cy="38100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594521" y="2474833"/>
            <a:ext cx="3618786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Consider Separate Closings</a:t>
            </a:r>
            <a:endParaRPr lang="en-US" sz="2000" dirty="0"/>
          </a:p>
        </p:txBody>
      </p:sp>
      <p:sp>
        <p:nvSpPr>
          <p:cNvPr id="12" name="Text 8"/>
          <p:cNvSpPr/>
          <p:nvPr/>
        </p:nvSpPr>
        <p:spPr>
          <a:xfrm>
            <a:off x="7594521" y="2914174"/>
            <a:ext cx="6042541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If tension remains high, arrange for parties to sign closing documents at different times to avoid conflict.</a:t>
            </a:r>
            <a:endParaRPr lang="en-US" sz="1600" dirty="0"/>
          </a:p>
        </p:txBody>
      </p:sp>
      <p:sp>
        <p:nvSpPr>
          <p:cNvPr id="13" name="Shape 9"/>
          <p:cNvSpPr/>
          <p:nvPr/>
        </p:nvSpPr>
        <p:spPr>
          <a:xfrm>
            <a:off x="1095018" y="5383173"/>
            <a:ext cx="6143863" cy="203121"/>
          </a:xfrm>
          <a:prstGeom prst="roundRect">
            <a:avLst>
              <a:gd name="adj" fmla="val 42017"/>
            </a:avLst>
          </a:prstGeom>
          <a:solidFill>
            <a:srgbClr val="F29E19"/>
          </a:solidFill>
          <a:ln w="7620">
            <a:solidFill>
              <a:srgbClr val="D88400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790218" y="5179933"/>
            <a:ext cx="609600" cy="609600"/>
          </a:xfrm>
          <a:prstGeom prst="roundRect">
            <a:avLst>
              <a:gd name="adj" fmla="val 75000"/>
            </a:avLst>
          </a:prstGeom>
          <a:solidFill>
            <a:srgbClr val="F29E19"/>
          </a:solidFill>
          <a:ln w="7620">
            <a:solidFill>
              <a:srgbClr val="D88400"/>
            </a:solidFill>
            <a:prstDash val="solid"/>
          </a:ln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18" y="5332333"/>
            <a:ext cx="304800" cy="30480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3338" y="5992654"/>
            <a:ext cx="2749391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Verify Critical Details</a:t>
            </a:r>
            <a:endParaRPr lang="en-US" sz="2000" dirty="0"/>
          </a:p>
        </p:txBody>
      </p:sp>
      <p:sp>
        <p:nvSpPr>
          <p:cNvPr id="17" name="Text 12"/>
          <p:cNvSpPr/>
          <p:nvPr/>
        </p:nvSpPr>
        <p:spPr>
          <a:xfrm>
            <a:off x="993338" y="6431994"/>
            <a:ext cx="6042541" cy="975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 Confirm all title issues are resolved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 Proceeds split according to agreement,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 Move-out dates are clear.</a:t>
            </a:r>
            <a:endParaRPr lang="en-US" sz="1600" dirty="0"/>
          </a:p>
        </p:txBody>
      </p:sp>
      <p:sp>
        <p:nvSpPr>
          <p:cNvPr id="18" name="Shape 13"/>
          <p:cNvSpPr/>
          <p:nvPr/>
        </p:nvSpPr>
        <p:spPr>
          <a:xfrm>
            <a:off x="7696200" y="5078373"/>
            <a:ext cx="6143863" cy="203121"/>
          </a:xfrm>
          <a:prstGeom prst="roundRect">
            <a:avLst>
              <a:gd name="adj" fmla="val 42017"/>
            </a:avLst>
          </a:prstGeom>
          <a:solidFill>
            <a:srgbClr val="39B27E"/>
          </a:solidFill>
          <a:ln w="7620">
            <a:solidFill>
              <a:srgbClr val="1F9864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391400" y="4875133"/>
            <a:ext cx="609600" cy="609600"/>
          </a:xfrm>
          <a:prstGeom prst="roundRect">
            <a:avLst>
              <a:gd name="adj" fmla="val 75000"/>
            </a:avLst>
          </a:prstGeom>
          <a:solidFill>
            <a:srgbClr val="39B27E"/>
          </a:solidFill>
          <a:ln w="7620">
            <a:solidFill>
              <a:srgbClr val="1F9864"/>
            </a:solidFill>
            <a:prstDash val="solid"/>
          </a:ln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4989433"/>
            <a:ext cx="304800" cy="381000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594521" y="5687854"/>
            <a:ext cx="3598902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E5E0DF"/>
                </a:solidFill>
                <a:latin typeface="Poppins Bold" pitchFamily="34" charset="0"/>
                <a:ea typeface="Poppins Bold" pitchFamily="34" charset="-122"/>
                <a:cs typeface="Poppins Bold" pitchFamily="34" charset="-120"/>
              </a:rPr>
              <a:t>Send Professional Wrap-Up</a:t>
            </a:r>
            <a:endParaRPr lang="en-US" sz="2000" dirty="0"/>
          </a:p>
        </p:txBody>
      </p:sp>
      <p:sp>
        <p:nvSpPr>
          <p:cNvPr id="22" name="Text 16"/>
          <p:cNvSpPr/>
          <p:nvPr/>
        </p:nvSpPr>
        <p:spPr>
          <a:xfrm>
            <a:off x="7594521" y="6127194"/>
            <a:ext cx="6042541" cy="975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 Thank both sides and attorneys</a:t>
            </a:r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E5E0D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 Send a neutral, professional recap email documenting the successful transaction.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2025-08-07T17:00:04Z</dcterms:created>
  <dcterms:modified xsi:type="dcterms:W3CDTF">2025-08-07T17:00:04Z</dcterms:modified>
</cp:coreProperties>
</file>